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71" r:id="rId4"/>
    <p:sldId id="272" r:id="rId5"/>
    <p:sldId id="261" r:id="rId6"/>
    <p:sldId id="273" r:id="rId7"/>
    <p:sldId id="263" r:id="rId8"/>
    <p:sldId id="264" r:id="rId9"/>
    <p:sldId id="267" r:id="rId10"/>
    <p:sldId id="266" r:id="rId11"/>
    <p:sldId id="269" r:id="rId12"/>
    <p:sldId id="268" r:id="rId13"/>
    <p:sldId id="270" r:id="rId14"/>
    <p:sldId id="265" r:id="rId15"/>
    <p:sldId id="260" r:id="rId16"/>
    <p:sldId id="262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5D9F1-53D8-458C-A1C7-0B54CA311FB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4931B-DC95-4889-81D8-E06B022400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407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sqlserver.techtarget.com/definition/databas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hatis.techtarget.com/definition/algorith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cio-midmarket.techtarget.com/definition/resolutio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- spôsob umiestnenia a vyhľadávanie súborov (tzv. záznamy alebo kľúče) </a:t>
            </a:r>
            <a:r>
              <a:rPr lang="sk-SK" dirty="0" err="1" smtClean="0"/>
              <a:t>v</a:t>
            </a:r>
            <a:r>
              <a:rPr lang="sk-SK" u="sng" dirty="0" err="1" smtClean="0">
                <a:hlinkClick r:id="rId3"/>
              </a:rPr>
              <a:t>databáze</a:t>
            </a:r>
            <a:r>
              <a:rPr lang="sk-SK" dirty="0" smtClean="0"/>
              <a:t> . </a:t>
            </a:r>
            <a:r>
              <a:rPr lang="sk-SK" u="sng" dirty="0" smtClean="0">
                <a:hlinkClick r:id="rId4"/>
              </a:rPr>
              <a:t>Algoritmus</a:t>
            </a:r>
            <a:r>
              <a:rPr lang="sk-SK" dirty="0" smtClean="0"/>
              <a:t> nájde údaje opakovaným delením počtu nakoniec prístupných záznamov v štyroch , </a:t>
            </a:r>
            <a:r>
              <a:rPr lang="sk-SK" dirty="0" err="1" smtClean="0"/>
              <a:t>ermín</a:t>
            </a:r>
            <a:r>
              <a:rPr lang="sk-SK" dirty="0" smtClean="0"/>
              <a:t> </a:t>
            </a:r>
            <a:r>
              <a:rPr lang="sk-SK" dirty="0" err="1" smtClean="0"/>
              <a:t>QuadTree</a:t>
            </a:r>
            <a:r>
              <a:rPr lang="sk-SK" dirty="0" smtClean="0"/>
              <a:t> sa používa na opis trieda hierarchických dátových štruktúr, ktorých</a:t>
            </a:r>
          </a:p>
          <a:p>
            <a:r>
              <a:rPr lang="sk-SK" dirty="0" smtClean="0"/>
              <a:t>spoločnú vlastnosť je to, že je založená na princíp rekurzívneho rozkladu</a:t>
            </a:r>
          </a:p>
          <a:p>
            <a:r>
              <a:rPr lang="sk-SK" dirty="0" smtClean="0"/>
              <a:t>priestor.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931B-DC95-4889-81D8-E06B02240037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009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V praktickej stromu, môže existovať tisíce, milióny, alebo miliardy záznamov. Nie všetky listy nutne obsahovať záznam, ale viac ako polovica robiť. List, ktorý neobsahuje záznam sa nazýva </a:t>
            </a:r>
            <a:r>
              <a:rPr lang="sk-SK" dirty="0" err="1" smtClean="0"/>
              <a:t>nill</a:t>
            </a:r>
            <a:r>
              <a:rPr lang="sk-SK" dirty="0" smtClean="0"/>
              <a:t>. V uvedenom príklade, ôsmy, dvanásty, a šestnástej listy sú nuly, označené otvorenými kruhy.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931B-DC95-4889-81D8-E06B02240037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727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Dôvodom je, že v dvoch smeroch (obvyklý spôsob, v ktorom sú znázornené grafika), možno štvorcové </a:t>
            </a:r>
            <a:r>
              <a:rPr lang="sk-SK" dirty="0" err="1" smtClean="0"/>
              <a:t>pixely</a:t>
            </a:r>
            <a:r>
              <a:rPr lang="sk-SK" dirty="0" smtClean="0"/>
              <a:t> byť rozdelené do štyroch štvorcových častí opakovane. Hĺbka takého stromu závisí na obrazu </a:t>
            </a:r>
            <a:r>
              <a:rPr lang="sk-SK" u="sng" dirty="0" smtClean="0">
                <a:hlinkClick r:id="rId3"/>
              </a:rPr>
              <a:t>rozlíšenie</a:t>
            </a:r>
            <a:r>
              <a:rPr lang="sk-SK" dirty="0" smtClean="0"/>
              <a:t> , v pamäti počítača, a zložitosti obrazu.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931B-DC95-4889-81D8-E06B02240037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0049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Multidimenzionálne</a:t>
            </a:r>
            <a:r>
              <a:rPr lang="sk-SK" dirty="0" smtClean="0"/>
              <a:t> binárne vyhľadávacie strom pre ukladanie bodových dát, kde je základná priestor rozložené do štyroch kvadrantov, ako body.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931B-DC95-4889-81D8-E06B0224003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5005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región - štyri rovnaké kvadranty , </a:t>
            </a:r>
            <a:r>
              <a:rPr lang="sk-SK" dirty="0" err="1" smtClean="0"/>
              <a:t>podkvadrant</a:t>
            </a:r>
            <a:r>
              <a:rPr lang="sk-SK" dirty="0" smtClean="0"/>
              <a:t> – list (uzol), ktorý obsahuje údaje zodpovedajúce konkrétnej podoblasti </a:t>
            </a:r>
            <a:r>
              <a:rPr lang="sk-SK" dirty="0" err="1" smtClean="0"/>
              <a:t>bud</a:t>
            </a:r>
            <a:r>
              <a:rPr lang="sk-SK" dirty="0" smtClean="0"/>
              <a:t> ma deti</a:t>
            </a:r>
            <a:r>
              <a:rPr lang="sk-SK" baseline="0" dirty="0" smtClean="0"/>
              <a:t> alebo nie a to je </a:t>
            </a:r>
            <a:r>
              <a:rPr lang="sk-SK" baseline="0" dirty="0" err="1" smtClean="0"/>
              <a:t>koncovy</a:t>
            </a:r>
            <a:r>
              <a:rPr lang="sk-SK" baseline="0" dirty="0" smtClean="0"/>
              <a:t> uzol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931B-DC95-4889-81D8-E06B02240037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0161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Povedzme, že rozdeliť oblasť obrazu do 4 sekcií. Tieto 4 sekcie sú potom ďalej </a:t>
            </a:r>
            <a:r>
              <a:rPr lang="sk-S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divded</a:t>
            </a:r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4 </a:t>
            </a:r>
            <a:r>
              <a:rPr lang="sk-S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podsekcie</a:t>
            </a:r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My pokračovanie tohto procesu, opakovaným delením štvorcový región od 4. Musíme stanoviť limit na úrovni divízie inak by sme mohli ísť na rozdelenie obrazu navždy. </a:t>
            </a:r>
            <a:r>
              <a:rPr lang="sk-S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Najmensi</a:t>
            </a:r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pixel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931B-DC95-4889-81D8-E06B02240037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0393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toré</a:t>
            </a:r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majú </a:t>
            </a:r>
            <a:r>
              <a:rPr lang="sk-S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Bunny</a:t>
            </a:r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povrch vnútri nich bol rafinovaný a prázdne uzly boli ponechané ako listy.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931B-DC95-4889-81D8-E06B02240037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77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5E2C6F-2E2B-4D14-B7B0-59B44DFB989D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DA6086-4379-4A98-982A-2D204D29EEC0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nar.umiacs.umd.edu/quadtree/points/pointquad.html" TargetMode="External"/><Relationship Id="rId2" Type="http://schemas.openxmlformats.org/officeDocument/2006/relationships/hyperlink" Target="http://donar.umiacs.umd.edu/quadtree/regions/regionquad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demmel/cs267/lecture26/lecture26.html#link_3" TargetMode="External"/><Relationship Id="rId7" Type="http://schemas.openxmlformats.org/officeDocument/2006/relationships/hyperlink" Target="http://www.cs.umd.edu/~mount/Indep/Ransom/index.htm" TargetMode="External"/><Relationship Id="rId2" Type="http://schemas.openxmlformats.org/officeDocument/2006/relationships/hyperlink" Target="http://searchoracle.techtarget.com/definition/quad-tr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ttp.developer.nvidia.com/GPUGems2/gpugems2_chapter37.html" TargetMode="External"/><Relationship Id="rId5" Type="http://schemas.openxmlformats.org/officeDocument/2006/relationships/hyperlink" Target="http://www.cs.ubc.ca/~pcarbo/cs251/welcome.html" TargetMode="External"/><Relationship Id="rId4" Type="http://schemas.openxmlformats.org/officeDocument/2006/relationships/hyperlink" Target="http://acm.uva.es/p/v2/297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Quad-trees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Mária </a:t>
            </a:r>
            <a:r>
              <a:rPr lang="sk-SK" dirty="0" err="1" smtClean="0"/>
              <a:t>Stasinková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17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hĺbka.:</a:t>
            </a:r>
            <a:r>
              <a:rPr lang="en-US" sz="2800" dirty="0" smtClean="0"/>
              <a:t> </a:t>
            </a:r>
            <a:r>
              <a:rPr lang="sk-SK" sz="2800" i="1" dirty="0" smtClean="0"/>
              <a:t>n</a:t>
            </a:r>
            <a:r>
              <a:rPr lang="en-US" sz="2800" i="1" dirty="0" smtClean="0"/>
              <a:t> </a:t>
            </a:r>
            <a:r>
              <a:rPr lang="en-US" sz="2800" dirty="0"/>
              <a:t>+</a:t>
            </a:r>
            <a:r>
              <a:rPr lang="en-US" sz="2800" dirty="0" smtClean="0"/>
              <a:t>1</a:t>
            </a:r>
            <a:endParaRPr lang="sk-SK" sz="2800" dirty="0" smtClean="0"/>
          </a:p>
          <a:p>
            <a:r>
              <a:rPr lang="sk-SK" sz="2800" dirty="0" smtClean="0"/>
              <a:t>Vytvorenie</a:t>
            </a:r>
            <a:r>
              <a:rPr lang="pt-BR" sz="2800" dirty="0" smtClean="0"/>
              <a:t>: O(n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)</a:t>
            </a:r>
            <a:endParaRPr lang="pt-BR" sz="2800" dirty="0"/>
          </a:p>
          <a:p>
            <a:r>
              <a:rPr lang="pt-BR" sz="2800" dirty="0" smtClean="0"/>
              <a:t>Pamäť</a:t>
            </a:r>
            <a:r>
              <a:rPr lang="pt-BR" sz="2800" dirty="0"/>
              <a:t>: </a:t>
            </a:r>
            <a:r>
              <a:rPr lang="pt-BR" sz="2800" dirty="0" smtClean="0"/>
              <a:t>O(n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)</a:t>
            </a:r>
            <a:endParaRPr lang="sk-SK" sz="2800" dirty="0" smtClean="0"/>
          </a:p>
          <a:p>
            <a:r>
              <a:rPr lang="pt-BR" sz="2800" dirty="0" smtClean="0"/>
              <a:t>Vyhladanie</a:t>
            </a:r>
            <a:r>
              <a:rPr lang="pt-BR" sz="2800" dirty="0"/>
              <a:t>: O(n</a:t>
            </a:r>
            <a:r>
              <a:rPr lang="pt-BR" sz="2800" dirty="0" smtClean="0"/>
              <a:t>)</a:t>
            </a:r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320778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sk-SK" dirty="0"/>
              <a:t>Algoritmus na lokalizovanie pixlov  obrazu. </a:t>
            </a:r>
          </a:p>
          <a:p>
            <a:r>
              <a:rPr lang="sk-SK" dirty="0"/>
              <a:t>Delenie  štvorcov - pixel </a:t>
            </a:r>
          </a:p>
          <a:p>
            <a:r>
              <a:rPr lang="sk-SK" dirty="0"/>
              <a:t>Hĺbka stromu závisí na rozlíšení obrazu a zložitosti obrazu</a:t>
            </a:r>
            <a:r>
              <a:rPr lang="sk-SK" dirty="0" smtClean="0"/>
              <a:t>.</a:t>
            </a:r>
          </a:p>
          <a:p>
            <a:r>
              <a:rPr lang="sk-SK" dirty="0" smtClean="0"/>
              <a:t>a</a:t>
            </a:r>
            <a:r>
              <a:rPr lang="sk-SK" dirty="0"/>
              <a:t>) úplne jednofarebné </a:t>
            </a:r>
            <a:br>
              <a:rPr lang="sk-SK" dirty="0"/>
            </a:br>
            <a:r>
              <a:rPr lang="sk-SK" dirty="0"/>
              <a:t>b) skladá zo 4 menších čiastkových štvorcov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098" name="Picture 2" descr="C:\Users\Alkanai\Desktop\imag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53125"/>
            <a:ext cx="667900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60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</a:t>
            </a:r>
            <a:r>
              <a:rPr lang="sk-SK" dirty="0" smtClean="0"/>
              <a:t>yužitie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reprezentácia obrázkov 2D</a:t>
            </a:r>
          </a:p>
          <a:p>
            <a:endParaRPr lang="sk-SK" dirty="0"/>
          </a:p>
          <a:p>
            <a:r>
              <a:rPr lang="sk-SK" dirty="0" smtClean="0"/>
              <a:t>Výhody:</a:t>
            </a:r>
          </a:p>
          <a:p>
            <a:r>
              <a:rPr lang="sk-SK" dirty="0"/>
              <a:t>v</a:t>
            </a:r>
            <a:r>
              <a:rPr lang="sk-SK" dirty="0" smtClean="0"/>
              <a:t>ymazanie jeden krok-</a:t>
            </a:r>
            <a:r>
              <a:rPr lang="sk-SK" dirty="0"/>
              <a:t> </a:t>
            </a:r>
            <a:r>
              <a:rPr lang="sk-SK" dirty="0" smtClean="0"/>
              <a:t>koreň</a:t>
            </a:r>
            <a:endParaRPr lang="sk-SK" dirty="0"/>
          </a:p>
          <a:p>
            <a:r>
              <a:rPr lang="sk-SK" dirty="0"/>
              <a:t>z</a:t>
            </a:r>
            <a:r>
              <a:rPr lang="sk-SK" dirty="0" smtClean="0"/>
              <a:t>väčšenie kvadrantu  jeden krok</a:t>
            </a:r>
          </a:p>
          <a:p>
            <a:r>
              <a:rPr lang="sk-SK" dirty="0"/>
              <a:t>z</a:t>
            </a:r>
            <a:r>
              <a:rPr lang="sk-SK" dirty="0" smtClean="0"/>
              <a:t>loženie zložitosti obrazu</a:t>
            </a:r>
            <a:r>
              <a:rPr lang="sk-SK" dirty="0"/>
              <a:t> </a:t>
            </a:r>
            <a:r>
              <a:rPr lang="sk-SK" dirty="0" smtClean="0"/>
              <a:t>zmenšiť limit úrovne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Nevýhodou </a:t>
            </a:r>
            <a:r>
              <a:rPr lang="sk-SK" dirty="0" err="1" smtClean="0"/>
              <a:t>quad-tree</a:t>
            </a:r>
            <a:r>
              <a:rPr lang="sk-SK" dirty="0"/>
              <a:t> </a:t>
            </a:r>
            <a:r>
              <a:rPr lang="sk-SK" dirty="0" smtClean="0"/>
              <a:t> - zaberajú </a:t>
            </a:r>
            <a:r>
              <a:rPr lang="sk-SK" dirty="0"/>
              <a:t>veľa miesta. 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5122" name="Picture 2" descr="C:\Users\Alkanai\Desktop\imag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6"/>
            <a:ext cx="28384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62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</a:t>
            </a:r>
            <a:r>
              <a:rPr lang="sk-SK" dirty="0" err="1" smtClean="0"/>
              <a:t>ctree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 trojrozmerné </a:t>
            </a:r>
            <a:r>
              <a:rPr lang="sk-SK" dirty="0" smtClean="0"/>
              <a:t> </a:t>
            </a:r>
            <a:r>
              <a:rPr lang="sk-SK" dirty="0" err="1" smtClean="0"/>
              <a:t>quadtrees</a:t>
            </a:r>
            <a:endParaRPr lang="sk-SK" dirty="0" smtClean="0"/>
          </a:p>
          <a:p>
            <a:r>
              <a:rPr lang="sk-SK" dirty="0"/>
              <a:t> </a:t>
            </a:r>
            <a:r>
              <a:rPr lang="sk-SK" dirty="0" smtClean="0"/>
              <a:t>prvý vrchol - kocka -</a:t>
            </a:r>
            <a:r>
              <a:rPr lang="sk-SK" dirty="0"/>
              <a:t> </a:t>
            </a:r>
            <a:r>
              <a:rPr lang="sk-SK" dirty="0" smtClean="0"/>
              <a:t>osem deti </a:t>
            </a:r>
            <a:r>
              <a:rPr lang="sk-SK" dirty="0"/>
              <a:t>alebo žiadne deti. </a:t>
            </a:r>
            <a:endParaRPr lang="sk-SK" dirty="0" smtClean="0"/>
          </a:p>
          <a:p>
            <a:r>
              <a:rPr lang="sk-SK" dirty="0" smtClean="0"/>
              <a:t>2x2x2 </a:t>
            </a:r>
            <a:r>
              <a:rPr lang="sk-SK" dirty="0"/>
              <a:t>pravidelné členenie nadradeného uzla.</a:t>
            </a:r>
          </a:p>
        </p:txBody>
      </p:sp>
      <p:pic>
        <p:nvPicPr>
          <p:cNvPr id="6146" name="Picture 2" descr="C:\Users\Alkanai\Desktop\37_octree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8999"/>
            <a:ext cx="333375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333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Stránky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donar.umiacs.umd.edu/quadtree/regions/regionquad.html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donar.umiacs.umd.edu/quadtree/points/pointquad.html</a:t>
            </a:r>
            <a:endParaRPr lang="sk-SK" dirty="0" smtClean="0"/>
          </a:p>
          <a:p>
            <a:r>
              <a:rPr lang="sk-SK" dirty="0" smtClean="0"/>
              <a:t>video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7484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searchoracle.techtarget.com/definition/quad-tree</a:t>
            </a:r>
            <a:endParaRPr lang="sk-SK" dirty="0" smtClean="0"/>
          </a:p>
          <a:p>
            <a:r>
              <a:rPr lang="sk-SK" dirty="0">
                <a:hlinkClick r:id="rId3"/>
              </a:rPr>
              <a:t>http://www.cs.berkeley.edu/~</a:t>
            </a:r>
            <a:r>
              <a:rPr lang="sk-SK" dirty="0" smtClean="0">
                <a:hlinkClick r:id="rId3"/>
              </a:rPr>
              <a:t>demmel/cs267/lecture26/lecture26.html#link_3</a:t>
            </a:r>
            <a:endParaRPr lang="sk-SK" dirty="0" smtClean="0"/>
          </a:p>
          <a:p>
            <a:r>
              <a:rPr lang="sk-SK" dirty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acm.uva.es/p/v2/297.html</a:t>
            </a:r>
            <a:endParaRPr lang="sk-SK" dirty="0" smtClean="0"/>
          </a:p>
          <a:p>
            <a:r>
              <a:rPr lang="sk-SK" dirty="0">
                <a:hlinkClick r:id="rId5"/>
              </a:rPr>
              <a:t>http://www.cs.ubc.ca/~</a:t>
            </a:r>
            <a:r>
              <a:rPr lang="sk-SK" dirty="0" smtClean="0">
                <a:hlinkClick r:id="rId5"/>
              </a:rPr>
              <a:t>pcarbo/cs251/welcome.html</a:t>
            </a:r>
            <a:endParaRPr lang="sk-SK" dirty="0" smtClean="0"/>
          </a:p>
          <a:p>
            <a:r>
              <a:rPr lang="sk-SK" dirty="0">
                <a:hlinkClick r:id="rId6"/>
              </a:rPr>
              <a:t>http://</a:t>
            </a:r>
            <a:r>
              <a:rPr lang="sk-SK" dirty="0" smtClean="0">
                <a:hlinkClick r:id="rId6"/>
              </a:rPr>
              <a:t>http.developer.nvidia.com/GPUGems2/gpugems2_chapter37.html</a:t>
            </a:r>
            <a:endParaRPr lang="sk-SK" dirty="0" smtClean="0"/>
          </a:p>
          <a:p>
            <a:r>
              <a:rPr lang="sk-SK" dirty="0">
                <a:hlinkClick r:id="rId7"/>
              </a:rPr>
              <a:t>http://www.cs.umd.edu/~mount/Indep/Ransom/index.htm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373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Ďakujem za pozornosť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26670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Quad</a:t>
            </a:r>
            <a:r>
              <a:rPr lang="sk-SK" dirty="0" smtClean="0"/>
              <a:t> strom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 </a:t>
            </a:r>
            <a:r>
              <a:rPr lang="sk-SK" dirty="0" err="1"/>
              <a:t>Raphael</a:t>
            </a:r>
            <a:r>
              <a:rPr lang="sk-SK" dirty="0"/>
              <a:t> </a:t>
            </a:r>
            <a:r>
              <a:rPr lang="sk-SK" dirty="0" err="1"/>
              <a:t>Finkel</a:t>
            </a:r>
            <a:r>
              <a:rPr lang="sk-SK" dirty="0"/>
              <a:t> a JL </a:t>
            </a:r>
            <a:r>
              <a:rPr lang="sk-SK" dirty="0" err="1"/>
              <a:t>Bentley</a:t>
            </a:r>
            <a:r>
              <a:rPr lang="sk-SK" dirty="0"/>
              <a:t> v roku 1974.  </a:t>
            </a:r>
            <a:endParaRPr lang="sk-SK" dirty="0" smtClean="0"/>
          </a:p>
          <a:p>
            <a:r>
              <a:rPr lang="sk-SK" dirty="0" smtClean="0"/>
              <a:t>spôsob </a:t>
            </a:r>
            <a:r>
              <a:rPr lang="sk-SK" dirty="0"/>
              <a:t>umiestnenia a vyhľadávanie súborov (tzv. záznamy alebo kľúče) </a:t>
            </a:r>
            <a:r>
              <a:rPr lang="sk-SK" dirty="0" smtClean="0"/>
              <a:t>v databáze.</a:t>
            </a:r>
            <a:r>
              <a:rPr lang="sk-SK" dirty="0"/>
              <a:t> </a:t>
            </a:r>
            <a:endParaRPr lang="sk-SK" dirty="0" smtClean="0"/>
          </a:p>
          <a:p>
            <a:r>
              <a:rPr lang="sk-SK" dirty="0" smtClean="0"/>
              <a:t>delenie </a:t>
            </a:r>
            <a:r>
              <a:rPr lang="sk-SK" dirty="0"/>
              <a:t>počtu </a:t>
            </a:r>
            <a:r>
              <a:rPr lang="sk-SK" dirty="0" smtClean="0"/>
              <a:t>záznamov 4 </a:t>
            </a:r>
          </a:p>
          <a:p>
            <a:r>
              <a:rPr lang="sk-SK" dirty="0" smtClean="0"/>
              <a:t>strom </a:t>
            </a:r>
          </a:p>
          <a:p>
            <a:r>
              <a:rPr lang="sk-SK" dirty="0" smtClean="0"/>
              <a:t>vrchol - </a:t>
            </a:r>
            <a:r>
              <a:rPr lang="sk-SK" dirty="0"/>
              <a:t>štvorec alebo </a:t>
            </a:r>
            <a:r>
              <a:rPr lang="sk-SK" dirty="0" smtClean="0"/>
              <a:t>obdĺžnik</a:t>
            </a:r>
            <a:r>
              <a:rPr lang="sk-SK" dirty="0"/>
              <a:t>, môžu byť aj iné </a:t>
            </a:r>
            <a:r>
              <a:rPr lang="sk-SK" dirty="0" smtClean="0"/>
              <a:t>tvary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  <p:pic>
        <p:nvPicPr>
          <p:cNvPr id="4" name="Picture 2" descr="C:\Users\Alkanai\Desktop\quad_tre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065" y="4725143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kanai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877518"/>
            <a:ext cx="162880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2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Quad</a:t>
            </a:r>
            <a:r>
              <a:rPr lang="sk-SK" dirty="0"/>
              <a:t> strom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v praxi - tisíce</a:t>
            </a:r>
            <a:r>
              <a:rPr lang="sk-SK" dirty="0"/>
              <a:t>, milióny, alebo miliardy záznamov. </a:t>
            </a:r>
            <a:endParaRPr lang="sk-SK" dirty="0" smtClean="0"/>
          </a:p>
          <a:p>
            <a:r>
              <a:rPr lang="sk-SK" dirty="0"/>
              <a:t>z</a:t>
            </a:r>
            <a:r>
              <a:rPr lang="sk-SK" dirty="0" smtClean="0"/>
              <a:t>áznamy uložené v listoch </a:t>
            </a:r>
          </a:p>
          <a:p>
            <a:r>
              <a:rPr lang="sk-SK" dirty="0" err="1" smtClean="0"/>
              <a:t>nill</a:t>
            </a:r>
            <a:r>
              <a:rPr lang="sk-SK" dirty="0" smtClean="0"/>
              <a:t> – list bez informácie</a:t>
            </a:r>
          </a:p>
          <a:p>
            <a:r>
              <a:rPr lang="sk-SK" dirty="0"/>
              <a:t> hĺbka stromu – cesta k záznamu</a:t>
            </a:r>
          </a:p>
          <a:p>
            <a:r>
              <a:rPr lang="sk-SK" dirty="0"/>
              <a:t>Mohutnosť stromu je počet vetiev (tzv. deti) na uzol. </a:t>
            </a:r>
          </a:p>
          <a:p>
            <a:r>
              <a:rPr lang="sk-SK" dirty="0" err="1"/>
              <a:t>Quad</a:t>
            </a:r>
            <a:r>
              <a:rPr lang="sk-SK" dirty="0"/>
              <a:t> – </a:t>
            </a:r>
            <a:r>
              <a:rPr lang="sk-SK" dirty="0" err="1"/>
              <a:t>tree</a:t>
            </a:r>
            <a:r>
              <a:rPr lang="sk-SK" dirty="0"/>
              <a:t> má mohutnosť 4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942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kanai\Desktop\quad_tree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696744" cy="465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Quad</a:t>
            </a:r>
            <a:r>
              <a:rPr lang="sk-SK" dirty="0"/>
              <a:t> strom </a:t>
            </a:r>
          </a:p>
        </p:txBody>
      </p:sp>
    </p:spTree>
    <p:extLst>
      <p:ext uri="{BB962C8B-B14F-4D97-AF65-F5344CB8AC3E}">
        <p14:creationId xmlns:p14="http://schemas.microsoft.com/office/powerpoint/2010/main" val="133183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Point </a:t>
            </a:r>
            <a:r>
              <a:rPr lang="sk-SK" dirty="0" err="1" smtClean="0"/>
              <a:t>Quad-tree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 </a:t>
            </a:r>
            <a:r>
              <a:rPr lang="sk-SK" dirty="0" smtClean="0"/>
              <a:t>zovšeobecnenie BVS</a:t>
            </a:r>
          </a:p>
          <a:p>
            <a:endParaRPr lang="sk-SK" dirty="0"/>
          </a:p>
        </p:txBody>
      </p:sp>
      <p:pic>
        <p:nvPicPr>
          <p:cNvPr id="2050" name="Picture 2" descr="C:\Users\Alkanai\Desktop\1-s2.0-S0921889099001141-gr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9241178" cy="337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0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Alkanai\Desktop\TreeEx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547897" cy="360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7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Region</a:t>
            </a:r>
            <a:r>
              <a:rPr lang="sk-SK" dirty="0" smtClean="0"/>
              <a:t> </a:t>
            </a:r>
            <a:r>
              <a:rPr lang="sk-SK" dirty="0" err="1" smtClean="0"/>
              <a:t>Quad-tree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l</a:t>
            </a:r>
            <a:r>
              <a:rPr lang="sk-SK" dirty="0" smtClean="0"/>
              <a:t>isty  čierne / biele </a:t>
            </a:r>
          </a:p>
          <a:p>
            <a:r>
              <a:rPr lang="sk-SK" dirty="0" smtClean="0"/>
              <a:t>región - štyri rovnaké kvadranty , </a:t>
            </a:r>
            <a:r>
              <a:rPr lang="sk-SK" dirty="0" err="1" smtClean="0"/>
              <a:t>podkvadrant</a:t>
            </a:r>
            <a:r>
              <a:rPr lang="sk-SK" dirty="0" smtClean="0"/>
              <a:t> – list (uzol)</a:t>
            </a:r>
          </a:p>
          <a:p>
            <a:r>
              <a:rPr lang="sk-SK" dirty="0"/>
              <a:t>k</a:t>
            </a:r>
            <a:r>
              <a:rPr lang="sk-SK" dirty="0" smtClean="0"/>
              <a:t>aždý </a:t>
            </a:r>
            <a:r>
              <a:rPr lang="sk-SK" dirty="0"/>
              <a:t>uzol v strome </a:t>
            </a:r>
            <a:r>
              <a:rPr lang="sk-SK" dirty="0" smtClean="0"/>
              <a:t>- štyri deti /koncový uzol.</a:t>
            </a:r>
            <a:r>
              <a:rPr lang="sk-SK" dirty="0"/>
              <a:t> </a:t>
            </a:r>
          </a:p>
          <a:p>
            <a:r>
              <a:rPr lang="sk-SK" dirty="0" smtClean="0"/>
              <a:t>použitý na reprezentáciu obrázka s rozmermi  </a:t>
            </a:r>
            <a:r>
              <a:rPr lang="sk-SK" dirty="0"/>
              <a:t>2 </a:t>
            </a:r>
            <a:r>
              <a:rPr lang="sk-SK" baseline="30000" dirty="0"/>
              <a:t>n</a:t>
            </a:r>
            <a:r>
              <a:rPr lang="sk-SK" dirty="0"/>
              <a:t> x 2 </a:t>
            </a:r>
            <a:r>
              <a:rPr lang="sk-SK" baseline="30000" dirty="0"/>
              <a:t>n</a:t>
            </a:r>
            <a:r>
              <a:rPr lang="sk-SK" dirty="0"/>
              <a:t> </a:t>
            </a:r>
            <a:r>
              <a:rPr lang="sk-SK" dirty="0" smtClean="0"/>
              <a:t> kde pixel ma hodnotu 0 / 1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115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2" descr="C:\Users\Alkanai\Desktop\quadtree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5334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763007" y="544522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: Full ; E: Empty; </a:t>
            </a:r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/>
              <a:t>: Partially Full</a:t>
            </a:r>
          </a:p>
        </p:txBody>
      </p:sp>
    </p:spTree>
    <p:extLst>
      <p:ext uri="{BB962C8B-B14F-4D97-AF65-F5344CB8AC3E}">
        <p14:creationId xmlns:p14="http://schemas.microsoft.com/office/powerpoint/2010/main" val="284706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Vyvažovanie </a:t>
            </a:r>
            <a:r>
              <a:rPr lang="sk-SK" dirty="0" err="1" smtClean="0"/>
              <a:t>quad-tree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susedné štvorce </a:t>
            </a:r>
            <a:r>
              <a:rPr lang="sk-SK" dirty="0"/>
              <a:t>sa líšia </a:t>
            </a:r>
            <a:r>
              <a:rPr lang="sk-SK" dirty="0" smtClean="0"/>
              <a:t>maximálne o 1 </a:t>
            </a:r>
            <a:endParaRPr lang="sk-SK" dirty="0"/>
          </a:p>
          <a:p>
            <a:r>
              <a:rPr lang="sk-SK" dirty="0"/>
              <a:t>j</a:t>
            </a:r>
            <a:r>
              <a:rPr lang="sk-SK" dirty="0" smtClean="0"/>
              <a:t>ednoduché </a:t>
            </a:r>
            <a:r>
              <a:rPr lang="sk-SK" dirty="0"/>
              <a:t>pridávanie prázdnych </a:t>
            </a:r>
            <a:r>
              <a:rPr lang="sk-SK" dirty="0" err="1" smtClean="0"/>
              <a:t>podstromov</a:t>
            </a:r>
            <a:endParaRPr lang="sk-SK" dirty="0"/>
          </a:p>
          <a:p>
            <a:r>
              <a:rPr lang="sk-SK" dirty="0" smtClean="0"/>
              <a:t>Ak  sme mali n vrcholov</a:t>
            </a:r>
            <a:r>
              <a:rPr lang="sk-SK" dirty="0"/>
              <a:t>, </a:t>
            </a:r>
            <a:r>
              <a:rPr lang="sk-SK" dirty="0" smtClean="0"/>
              <a:t>O(n)  jeho vyváženie bude trvať O(n(h+1))</a:t>
            </a:r>
          </a:p>
          <a:p>
            <a:r>
              <a:rPr lang="sk-SK" dirty="0" smtClean="0"/>
              <a:t>Algoritmus na vyváženie : zisťuje sa či je potrebné deliť </a:t>
            </a:r>
            <a:r>
              <a:rPr lang="sk-SK" dirty="0"/>
              <a:t>v</a:t>
            </a:r>
            <a:r>
              <a:rPr lang="sk-SK" dirty="0" smtClean="0"/>
              <a:t>rchol sa delí na 4 časti a vsunutie </a:t>
            </a:r>
            <a:r>
              <a:rPr lang="sk-SK" dirty="0"/>
              <a:t>b</a:t>
            </a:r>
            <a:r>
              <a:rPr lang="sk-SK" dirty="0" smtClean="0"/>
              <a:t>odu do jedného z nich skontroluje sa vyváženie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8674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338</Words>
  <Application>Microsoft Office PowerPoint</Application>
  <PresentationFormat>Prezentácia na obrazovke (4:3)</PresentationFormat>
  <Paragraphs>81</Paragraphs>
  <Slides>16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Tok</vt:lpstr>
      <vt:lpstr>Quad-trees</vt:lpstr>
      <vt:lpstr>Quad strom</vt:lpstr>
      <vt:lpstr>Quad strom</vt:lpstr>
      <vt:lpstr>Quad strom </vt:lpstr>
      <vt:lpstr>Point Quad-tree</vt:lpstr>
      <vt:lpstr>Prezentácia programu PowerPoint</vt:lpstr>
      <vt:lpstr>Region Quad-tree</vt:lpstr>
      <vt:lpstr>Prezentácia programu PowerPoint</vt:lpstr>
      <vt:lpstr>Vyvažovanie quad-tree</vt:lpstr>
      <vt:lpstr>Zložitosti</vt:lpstr>
      <vt:lpstr>Prezentácia programu PowerPoint</vt:lpstr>
      <vt:lpstr>Využitie</vt:lpstr>
      <vt:lpstr>Octree</vt:lpstr>
      <vt:lpstr>Stránky</vt:lpstr>
      <vt:lpstr>Zdroje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Quad-trees</dc:title>
  <dc:creator>Alkanai</dc:creator>
  <cp:lastModifiedBy>Alkanai</cp:lastModifiedBy>
  <cp:revision>27</cp:revision>
  <dcterms:created xsi:type="dcterms:W3CDTF">2012-10-22T20:59:20Z</dcterms:created>
  <dcterms:modified xsi:type="dcterms:W3CDTF">2012-10-24T07:31:20Z</dcterms:modified>
</cp:coreProperties>
</file>